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373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45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4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C91"/>
    <a:srgbClr val="F2A4A7"/>
    <a:srgbClr val="0116B3"/>
    <a:srgbClr val="E6E6E6"/>
    <a:srgbClr val="0067B4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87" autoAdjust="0"/>
    <p:restoredTop sz="76507" autoAdjust="0"/>
  </p:normalViewPr>
  <p:slideViewPr>
    <p:cSldViewPr>
      <p:cViewPr>
        <p:scale>
          <a:sx n="100" d="100"/>
          <a:sy n="100" d="100"/>
        </p:scale>
        <p:origin x="81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1" d="100"/>
          <a:sy n="71" d="100"/>
        </p:scale>
        <p:origin x="3480" y="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5A1C4-B687-4E30-99F7-C9A153131A64}" type="datetimeFigureOut">
              <a:rPr lang="zh-CN" altLang="en-US" smtClean="0"/>
              <a:t>2021-10-14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7EFC5-40E2-48B1-BC57-D9506227C5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68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0F010-1595-4B17-88C6-2AB7A99C21FD}" type="datetimeFigureOut">
              <a:rPr lang="zh-CN" altLang="en-US" smtClean="0"/>
              <a:t>2021-10-14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EB130-C47B-4912-914A-D788548B02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altLang="zh-CN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altLang="zh-CN" smtClean="0"/>
              <a:t>Click to edit Master text styles</a:t>
            </a:r>
          </a:p>
          <a:p>
            <a:pPr lvl="1" eaLnBrk="1" latinLnBrk="0" hangingPunct="1"/>
            <a:r>
              <a:rPr lang="en-US" altLang="zh-CN" smtClean="0"/>
              <a:t>Second level</a:t>
            </a:r>
          </a:p>
          <a:p>
            <a:pPr lvl="2" eaLnBrk="1" latinLnBrk="0" hangingPunct="1"/>
            <a:r>
              <a:rPr lang="en-US" altLang="zh-CN" smtClean="0"/>
              <a:t>Third level</a:t>
            </a:r>
          </a:p>
          <a:p>
            <a:pPr lvl="3" eaLnBrk="1" latinLnBrk="0" hangingPunct="1"/>
            <a:r>
              <a:rPr lang="en-US" altLang="zh-CN" smtClean="0"/>
              <a:t>Fourth level</a:t>
            </a:r>
          </a:p>
          <a:p>
            <a:pPr lvl="4" eaLnBrk="1" latinLnBrk="0" hangingPunct="1"/>
            <a:r>
              <a:rPr lang="en-US" altLang="zh-CN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altLang="zh-CN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altLang="zh-CN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  <a:p>
            <a:pPr lvl="1" eaLnBrk="1" latinLnBrk="0" hangingPunct="1"/>
            <a:r>
              <a:rPr kumimoji="0" lang="en-US" altLang="zh-CN" smtClean="0"/>
              <a:t>Second level</a:t>
            </a:r>
          </a:p>
          <a:p>
            <a:pPr lvl="2" eaLnBrk="1" latinLnBrk="0" hangingPunct="1"/>
            <a:r>
              <a:rPr kumimoji="0" lang="en-US" altLang="zh-CN" smtClean="0"/>
              <a:t>Third level</a:t>
            </a:r>
          </a:p>
          <a:p>
            <a:pPr lvl="3" eaLnBrk="1" latinLnBrk="0" hangingPunct="1"/>
            <a:r>
              <a:rPr kumimoji="0" lang="en-US" altLang="zh-CN" smtClean="0"/>
              <a:t>Fourth level</a:t>
            </a:r>
          </a:p>
          <a:p>
            <a:pPr lvl="4" eaLnBrk="1" latinLnBrk="0" hangingPunct="1"/>
            <a:r>
              <a:rPr kumimoji="0" lang="en-US" altLang="zh-CN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10/14/2021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918648" cy="1829761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67B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算法设计与分析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问题复杂性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zh-CN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证明思路：决策树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89" y="1556792"/>
            <a:ext cx="7867821" cy="40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一棵冒泡排序的决策树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7344816" cy="369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9"/>
                <a:ext cx="8229600" cy="360385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任意输入：对应了决策树中从树根到树叶的一条路径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叶结点数目：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算法最坏情况下的比较次数：树高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树高为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 smtClean="0"/>
                  <a:t>的叶结点数至多为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9"/>
                <a:ext cx="8229600" cy="36038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定理证明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25760" y="5084143"/>
                <a:ext cx="8892480" cy="71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!⇒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e>
                      </m:func>
                      <m:r>
                        <a:rPr lang="en-U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60" y="5084143"/>
                <a:ext cx="8892480" cy="718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30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基本想法：为算法构造最坏输入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下界证明方法：对手论证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53" y="2276872"/>
            <a:ext cx="8044894" cy="38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4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9"/>
                <a:ext cx="8229600" cy="579520"/>
              </a:xfrm>
            </p:spPr>
            <p:txBody>
              <a:bodyPr/>
              <a:lstStyle/>
              <a:p>
                <a:r>
                  <a:rPr lang="zh-CN" altLang="en-US" dirty="0" smtClean="0"/>
                  <a:t>问题：给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个数，要求找出其中的最大值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和</a:t>
                </a:r>
                <a:r>
                  <a:rPr lang="zh-CN" altLang="en-US" dirty="0" smtClean="0"/>
                  <a:t>最小值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9"/>
                <a:ext cx="8229600" cy="579520"/>
              </a:xfrm>
              <a:blipFill>
                <a:blip r:embed="rId2"/>
                <a:stretch>
                  <a:fillRect t="-16842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找最大最小问题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9552" y="2276872"/>
            <a:ext cx="806489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问题</a:t>
            </a:r>
            <a:r>
              <a:rPr lang="en-US" altLang="zh-CN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2:</a:t>
            </a:r>
            <a:endParaRPr lang="en-US" altLang="zh-C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0">
              <a:spcBef>
                <a:spcPts val="1200"/>
              </a:spcBef>
              <a:defRPr/>
            </a:pP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你</a:t>
            </a:r>
            <a:r>
              <a:rPr lang="zh-CN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能否找到一种比分别求最大值和最小值更好的算法？</a:t>
            </a:r>
            <a:endParaRPr lang="en-US" altLang="zh-C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419872" y="4955108"/>
                <a:ext cx="5436096" cy="1595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>
                    <a:solidFill>
                      <a:srgbClr val="00B050"/>
                    </a:solidFill>
                  </a:rPr>
                  <a:t>先两两分组进行比较；胜者中找最大值，败者中找最小值</a:t>
                </a:r>
                <a:endParaRPr lang="en-US" altLang="zh-CN" sz="2800" dirty="0" smtClean="0">
                  <a:solidFill>
                    <a:srgbClr val="00B05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>
                    <a:solidFill>
                      <a:srgbClr val="00B050"/>
                    </a:solidFill>
                  </a:rPr>
                  <a:t>比较次数：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altLang="zh-CN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955108"/>
                <a:ext cx="5436096" cy="1595821"/>
              </a:xfrm>
              <a:prstGeom prst="rect">
                <a:avLst/>
              </a:prstGeom>
              <a:blipFill>
                <a:blip r:embed="rId3"/>
                <a:stretch>
                  <a:fillRect l="-2018" t="-4198" b="-1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06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找最大最小</a:t>
            </a:r>
            <a:r>
              <a:rPr lang="zh-CN" altLang="en-US" dirty="0" smtClean="0"/>
              <a:t>问题</a:t>
            </a:r>
            <a:r>
              <a:rPr lang="zh-CN" altLang="en-US" dirty="0"/>
              <a:t>复杂度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1"/>
              <p:cNvSpPr/>
              <p:nvPr/>
            </p:nvSpPr>
            <p:spPr>
              <a:xfrm>
                <a:off x="537419" y="2420888"/>
                <a:ext cx="8069161" cy="290701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109728" lvl="0">
                  <a:spcBef>
                    <a:spcPts val="400"/>
                  </a:spcBef>
                  <a:buClr>
                    <a:srgbClr val="2DA2BF"/>
                  </a:buClr>
                  <a:buSzPct val="68000"/>
                </a:pPr>
                <a:r>
                  <a:rPr lang="zh-CN" altLang="en-US" sz="4000" dirty="0" smtClean="0">
                    <a:solidFill>
                      <a:srgbClr val="C00000"/>
                    </a:solidFill>
                  </a:rPr>
                  <a:t>定理：</a:t>
                </a:r>
                <a:endParaRPr lang="en-US" altLang="zh-CN" sz="4000" dirty="0" smtClean="0">
                  <a:solidFill>
                    <a:srgbClr val="C00000"/>
                  </a:solidFill>
                </a:endParaRPr>
              </a:p>
              <a:p>
                <a:pPr marL="109728" lvl="0">
                  <a:spcBef>
                    <a:spcPts val="400"/>
                  </a:spcBef>
                  <a:buClr>
                    <a:srgbClr val="2DA2BF"/>
                  </a:buClr>
                  <a:buSzPct val="68000"/>
                </a:pPr>
                <a:r>
                  <a:rPr lang="zh-CN" altLang="en-US" sz="4000" dirty="0" smtClean="0">
                    <a:solidFill>
                      <a:srgbClr val="C00000"/>
                    </a:solidFill>
                  </a:rPr>
                  <a:t>任何通过比较找最大和最小的算法在最坏情况下至少需要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zh-CN" altLang="en-US" sz="4000" dirty="0" smtClean="0">
                    <a:solidFill>
                      <a:srgbClr val="C00000"/>
                    </a:solidFill>
                  </a:rPr>
                  <a:t>次</a:t>
                </a:r>
                <a:r>
                  <a:rPr lang="zh-CN" altLang="en-US" sz="4000" dirty="0">
                    <a:solidFill>
                      <a:srgbClr val="C00000"/>
                    </a:solidFill>
                  </a:rPr>
                  <a:t>比较</a:t>
                </a:r>
                <a:endParaRPr lang="en-US" altLang="zh-CN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9" y="2420888"/>
                <a:ext cx="8069161" cy="2907014"/>
              </a:xfrm>
              <a:prstGeom prst="rect">
                <a:avLst/>
              </a:prstGeom>
              <a:blipFill>
                <a:blip r:embed="rId2"/>
                <a:stretch>
                  <a:fillRect l="-1284" t="-6080" r="-755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5"/>
          </a:xfrm>
        </p:spPr>
        <p:txBody>
          <a:bodyPr>
            <a:normAutofit/>
          </a:bodyPr>
          <a:lstStyle/>
          <a:p>
            <a:r>
              <a:rPr lang="zh-CN" altLang="en-US" sz="3000" dirty="0" smtClean="0"/>
              <a:t>以比较为基本运算</a:t>
            </a:r>
            <a:endParaRPr lang="en-US" altLang="zh-CN" sz="3000" dirty="0" smtClean="0"/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7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数的状态标记及转换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7859216" cy="1551762"/>
          </a:xfrm>
          <a:prstGeom prst="rect">
            <a:avLst/>
          </a:prstGeom>
        </p:spPr>
      </p:pic>
      <p:sp>
        <p:nvSpPr>
          <p:cNvPr id="53" name="Rectangle 1"/>
          <p:cNvSpPr/>
          <p:nvPr/>
        </p:nvSpPr>
        <p:spPr>
          <a:xfrm>
            <a:off x="5292080" y="3573016"/>
            <a:ext cx="3456384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问题</a:t>
            </a:r>
            <a:r>
              <a:rPr lang="en-US" altLang="zh-C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  <a:endParaRPr lang="en-US" altLang="zh-CN" sz="48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算法输出时数的状态满足什么样的条件？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59469"/>
            <a:ext cx="3888432" cy="32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节点标记为</a:t>
            </a:r>
            <a:r>
              <a:rPr lang="en-US" altLang="zh-CN" dirty="0" smtClean="0"/>
              <a:t>N</a:t>
            </a:r>
            <a:r>
              <a:rPr lang="zh-CN" altLang="en-US" dirty="0" smtClean="0"/>
              <a:t>，信息单位</a:t>
            </a:r>
            <a:r>
              <a:rPr lang="en-US" altLang="zh-CN" dirty="0" smtClean="0"/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节点标记为</a:t>
            </a:r>
            <a:r>
              <a:rPr lang="en-US" altLang="zh-CN" dirty="0" smtClean="0"/>
              <a:t>W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L</a:t>
            </a:r>
            <a:r>
              <a:rPr lang="zh-CN" altLang="en-US" dirty="0" smtClean="0"/>
              <a:t>，信息单位</a:t>
            </a:r>
            <a:r>
              <a:rPr lang="en-US" altLang="zh-CN" dirty="0" smtClean="0"/>
              <a:t>1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节点标记为</a:t>
            </a:r>
            <a:r>
              <a:rPr lang="en-US" altLang="zh-CN" dirty="0" smtClean="0"/>
              <a:t>WL</a:t>
            </a:r>
            <a:r>
              <a:rPr lang="zh-CN" altLang="en-US" dirty="0" smtClean="0"/>
              <a:t>，信息单位为</a:t>
            </a:r>
            <a:r>
              <a:rPr lang="en-US" altLang="zh-CN" dirty="0" smtClean="0"/>
              <a:t>2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算法开始前</a:t>
            </a:r>
            <a:r>
              <a:rPr lang="en-US" altLang="zh-CN" dirty="0" smtClean="0">
                <a:solidFill>
                  <a:srgbClr val="C00000"/>
                </a:solidFill>
              </a:rPr>
              <a:t>0</a:t>
            </a:r>
            <a:r>
              <a:rPr lang="zh-CN" altLang="en-US" dirty="0" smtClean="0">
                <a:solidFill>
                  <a:srgbClr val="C00000"/>
                </a:solidFill>
              </a:rPr>
              <a:t>个信息单位，算法结束时</a:t>
            </a:r>
            <a:r>
              <a:rPr lang="en-US" altLang="zh-CN" dirty="0" smtClean="0">
                <a:solidFill>
                  <a:srgbClr val="C00000"/>
                </a:solidFill>
              </a:rPr>
              <a:t>2n-2</a:t>
            </a:r>
            <a:r>
              <a:rPr lang="zh-CN" altLang="en-US" dirty="0" smtClean="0">
                <a:solidFill>
                  <a:srgbClr val="C00000"/>
                </a:solidFill>
              </a:rPr>
              <a:t>个单位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一</a:t>
            </a:r>
            <a:r>
              <a:rPr lang="zh-CN" altLang="en-US" dirty="0" smtClean="0">
                <a:solidFill>
                  <a:srgbClr val="C00000"/>
                </a:solidFill>
              </a:rPr>
              <a:t>次比较可增加的信息单位：</a:t>
            </a:r>
            <a:r>
              <a:rPr lang="en-US" altLang="zh-CN" dirty="0" smtClean="0">
                <a:solidFill>
                  <a:srgbClr val="C00000"/>
                </a:solidFill>
              </a:rPr>
              <a:t>0</a:t>
            </a:r>
            <a:r>
              <a:rPr lang="zh-CN" altLang="en-US" dirty="0" smtClean="0">
                <a:solidFill>
                  <a:srgbClr val="C00000"/>
                </a:solidFill>
              </a:rPr>
              <a:t>、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、</a:t>
            </a:r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信息单位：量化状态转换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96" y="5013176"/>
            <a:ext cx="6758408" cy="13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赋值原则：</a:t>
            </a:r>
            <a:r>
              <a:rPr lang="zh-CN" altLang="en-US" dirty="0" smtClean="0"/>
              <a:t>根据比较结果对输入赋值，使得比较增加的信息单位尽可能少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基于对手论证的证明思路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128792" cy="37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5" y="1417638"/>
            <a:ext cx="7077809" cy="463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0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人类一直在探索极限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573016"/>
            <a:ext cx="2067118" cy="31045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268760"/>
            <a:ext cx="3219770" cy="2156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5494336" cy="52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总共需</a:t>
                </a:r>
                <a:r>
                  <a:rPr lang="en-US" altLang="zh-CN" dirty="0" smtClean="0"/>
                  <a:t>2n-2</a:t>
                </a:r>
                <a:r>
                  <a:rPr lang="zh-CN" altLang="en-US" dirty="0" smtClean="0"/>
                  <a:t>个信息单位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根据</a:t>
                </a:r>
                <a:r>
                  <a:rPr lang="zh-CN" altLang="en-US" b="0" i="0" dirty="0" smtClean="0">
                    <a:latin typeface="+mj-lt"/>
                  </a:rPr>
                  <a:t>赋值</a:t>
                </a:r>
                <a:r>
                  <a:rPr lang="zh-CN" altLang="en-US" i="0" dirty="0" smtClean="0">
                    <a:latin typeface="+mj-lt"/>
                  </a:rPr>
                  <a:t>原则，只有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 smtClean="0"/>
                  <a:t>进行比较时才能增加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个信息单位，否则只能增加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个单位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增加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个信息单位的次数不超过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总共需要的比较次数不低于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−2−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证明过程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0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任给连通的无向带权图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，权重为正整数，要求</a:t>
                </a:r>
                <a:r>
                  <a:rPr lang="zh-CN" altLang="en-US" i="0" dirty="0" smtClean="0">
                    <a:latin typeface="+mj-lt"/>
                  </a:rPr>
                  <a:t>找出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最大生成树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规约的例子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3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转换成最小生成树问题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84984"/>
            <a:ext cx="3413333" cy="25562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284984"/>
            <a:ext cx="3240360" cy="26222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3568" y="1365532"/>
            <a:ext cx="8280920" cy="1708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C00000"/>
                </a:solidFill>
              </a:rPr>
              <a:t>考虑一个够大的数（如最大权重</a:t>
            </a:r>
            <a:r>
              <a:rPr lang="en-US" altLang="zh-CN" sz="2400" dirty="0" smtClean="0">
                <a:solidFill>
                  <a:srgbClr val="C00000"/>
                </a:solidFill>
              </a:rPr>
              <a:t>+1</a:t>
            </a:r>
            <a:r>
              <a:rPr lang="zh-CN" altLang="en-US" sz="2400" dirty="0" smtClean="0">
                <a:solidFill>
                  <a:srgbClr val="C00000"/>
                </a:solidFill>
              </a:rPr>
              <a:t>），将每条边的权重设为该数</a:t>
            </a:r>
            <a:r>
              <a:rPr lang="en-US" altLang="zh-CN" sz="2400" dirty="0" smtClean="0">
                <a:solidFill>
                  <a:srgbClr val="C00000"/>
                </a:solidFill>
              </a:rPr>
              <a:t>-</a:t>
            </a:r>
            <a:r>
              <a:rPr lang="zh-CN" altLang="en-US" sz="2400" dirty="0" smtClean="0">
                <a:solidFill>
                  <a:srgbClr val="C00000"/>
                </a:solidFill>
              </a:rPr>
              <a:t>原权重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</a:rPr>
              <a:t>新</a:t>
            </a:r>
            <a:r>
              <a:rPr lang="zh-CN" altLang="en-US" sz="2400" dirty="0" smtClean="0">
                <a:solidFill>
                  <a:srgbClr val="C00000"/>
                </a:solidFill>
              </a:rPr>
              <a:t>图的最小生成树就是原图的最大生成树</a:t>
            </a:r>
            <a:endParaRPr lang="zh-CN" altLang="en-US" sz="2400" dirty="0"/>
          </a:p>
        </p:txBody>
      </p:sp>
      <p:sp>
        <p:nvSpPr>
          <p:cNvPr id="7" name="右箭头 6"/>
          <p:cNvSpPr/>
          <p:nvPr/>
        </p:nvSpPr>
        <p:spPr>
          <a:xfrm>
            <a:off x="4283968" y="4365104"/>
            <a:ext cx="79208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5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是将一个问题</a:t>
            </a:r>
            <a:r>
              <a:rPr lang="en-US" altLang="zh-CN" sz="2400" dirty="0" smtClean="0"/>
              <a:t>Q</a:t>
            </a:r>
            <a:r>
              <a:rPr lang="zh-CN" altLang="en-US" sz="2400" dirty="0" smtClean="0"/>
              <a:t>的实例转换为另一个问题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的实例的算法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算法输入是原问题</a:t>
            </a:r>
            <a:r>
              <a:rPr lang="en-US" altLang="zh-CN" sz="2400" dirty="0" smtClean="0"/>
              <a:t>Q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C00000"/>
                </a:solidFill>
              </a:rPr>
              <a:t>任意</a:t>
            </a:r>
            <a:r>
              <a:rPr lang="zh-CN" altLang="en-US" sz="2400" dirty="0" smtClean="0"/>
              <a:t>实例</a:t>
            </a:r>
            <a:endParaRPr lang="en-US" altLang="zh-CN" sz="24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altLang="zh-CN" sz="24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zh-CN" altLang="en-US" sz="2400" dirty="0" smtClean="0"/>
              <a:t>常用方式：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给定</a:t>
            </a:r>
            <a:r>
              <a:rPr lang="en-US" altLang="zh-CN" sz="2400" dirty="0" smtClean="0"/>
              <a:t>Q</a:t>
            </a:r>
            <a:r>
              <a:rPr lang="zh-CN" altLang="en-US" sz="2400" dirty="0" smtClean="0"/>
              <a:t>的输入，通过规约转为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的一个输入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利用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的算法求解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将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的解转化为</a:t>
            </a:r>
            <a:r>
              <a:rPr lang="en-US" altLang="zh-CN" sz="2400" dirty="0" smtClean="0"/>
              <a:t>Q</a:t>
            </a:r>
            <a:r>
              <a:rPr lang="zh-CN" altLang="en-US" sz="2400" dirty="0" smtClean="0"/>
              <a:t>的解的算法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问题</a:t>
                </a:r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和问题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，假设问题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的复杂度已知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假设存在从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到</a:t>
                </a:r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的规约</a:t>
                </a:r>
                <a:endParaRPr lang="en-US" altLang="zh-CN" b="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问题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的一种算法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0" dirty="0" smtClean="0"/>
                  <a:t>利用规约，将</a:t>
                </a:r>
                <a:r>
                  <a:rPr lang="en-US" altLang="zh-CN" dirty="0" smtClean="0"/>
                  <a:t>Q</a:t>
                </a:r>
                <a:r>
                  <a:rPr lang="zh-CN" altLang="en-US" dirty="0" smtClean="0"/>
                  <a:t>的实例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dirty="0" smtClean="0"/>
                  <a:t>转化为</a:t>
                </a:r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的实例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0" dirty="0" smtClean="0"/>
                  <a:t>利用</a:t>
                </a:r>
                <a:r>
                  <a:rPr lang="en-US" altLang="zh-CN" b="0" dirty="0" smtClean="0"/>
                  <a:t>P</a:t>
                </a:r>
                <a:r>
                  <a:rPr lang="zh-CN" altLang="en-US" b="0" dirty="0" smtClean="0"/>
                  <a:t>的算法作为子程序解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的解变换成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dirty="0" smtClean="0"/>
                  <a:t>的解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该算法的时间复杂度不低于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的复杂</a:t>
                </a:r>
                <a:r>
                  <a:rPr lang="zh-CN" altLang="en-US" dirty="0" smtClean="0"/>
                  <a:t>度，得到</a:t>
                </a:r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复杂</a:t>
                </a:r>
                <a:r>
                  <a:rPr lang="zh-CN" altLang="en-US" dirty="0" smtClean="0"/>
                  <a:t>度下界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endParaRPr lang="en-US" altLang="zh-CN" b="0" dirty="0" smtClean="0"/>
              </a:p>
              <a:p>
                <a:pPr marL="109728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通过规约确认问题复杂度下界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1187624" y="4149080"/>
            <a:ext cx="352839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22272" y="3861048"/>
            <a:ext cx="3744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</a:rPr>
              <a:t>应注意问题输入规模上的变化！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5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因子分解与素数测试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6" y="1556792"/>
            <a:ext cx="5832648" cy="41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4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问题：给定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个数的集合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，判断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中的元素是否存在相同元素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可以证明，以元素比较作为基本运算，其算法时间复杂度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元素唯一性问题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5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zh-CN" altLang="en-US" dirty="0" smtClean="0"/>
                  <a:t>问题：求平面上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个点的最邻近点对</a:t>
                </a:r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2"/>
                <a:stretch>
                  <a:fillRect t="-2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最邻近点对：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16832"/>
            <a:ext cx="6555117" cy="35283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3" y="5589240"/>
            <a:ext cx="7848873" cy="8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6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教材</a:t>
            </a:r>
            <a:r>
              <a:rPr lang="en-US" altLang="zh-CN" dirty="0" smtClean="0"/>
              <a:t>8.1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8.2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8.8</a:t>
            </a:r>
            <a:endParaRPr lang="en-US" altLang="zh-CN" dirty="0" smtClean="0"/>
          </a:p>
          <a:p>
            <a:pPr marL="109728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课后作业（提交时间：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22</a:t>
            </a:r>
            <a:r>
              <a:rPr lang="zh-CN" altLang="en-US" dirty="0" smtClean="0"/>
              <a:t>日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3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60" y="1556792"/>
            <a:ext cx="8328962" cy="49685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矩阵相乘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 i="0" dirty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altLang="zh-CN" sz="4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4400" b="1" i="1" dirty="0" err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4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4400" b="1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zh-CN" sz="4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4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4400" b="1" i="1" dirty="0" err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4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400" b="1" i="0" dirty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altLang="zh-CN" sz="40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4000" b="1" i="1" dirty="0" err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40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>
            <a:off x="758276" y="1700808"/>
            <a:ext cx="789388" cy="239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228184" y="4302641"/>
                <a:ext cx="2431554" cy="970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Cambria Math" panose="02040503050406030204" pitchFamily="18" charset="0"/>
                  </a:rPr>
                  <a:t>目前最快算法：</a:t>
                </a:r>
                <a:endParaRPr lang="en-US" altLang="zh-CN" sz="2800" b="1" i="0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𝟑𝟕𝟐𝟖𝟓𝟗𝟔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302641"/>
                <a:ext cx="2431554" cy="970202"/>
              </a:xfrm>
              <a:prstGeom prst="rect">
                <a:avLst/>
              </a:prstGeom>
              <a:blipFill>
                <a:blip r:embed="rId4"/>
                <a:stretch>
                  <a:fillRect l="-5263" t="-8805" r="-15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1547664" y="1455126"/>
                <a:ext cx="1152128" cy="53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455126"/>
                <a:ext cx="1152128" cy="5393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 flipH="1" flipV="1">
            <a:off x="7668344" y="5157192"/>
            <a:ext cx="384872" cy="101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859334" y="3059435"/>
            <a:ext cx="184274" cy="8736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784222" y="3992578"/>
                <a:ext cx="1584176" cy="53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p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𝐥𝐨</m:t>
                          </m:r>
                          <m:sSub>
                            <m:sSubPr>
                              <m:ctrlP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altLang="zh-CN" sz="28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800" b="1" i="0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22" y="3992578"/>
                <a:ext cx="1584176" cy="539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2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971600" y="1412776"/>
            <a:ext cx="7493097" cy="2431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问题</a:t>
            </a:r>
            <a:r>
              <a:rPr lang="en-US" altLang="zh-CN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1</a:t>
            </a:r>
            <a:r>
              <a:rPr lang="zh-CN" alt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：</a:t>
            </a:r>
            <a:endParaRPr lang="en-US" altLang="zh-CN" sz="5400" b="1" cap="none" spc="0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zh-CN" altLang="en-US" sz="4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矩阵相乘算法改进的极限在哪里？</a:t>
            </a:r>
            <a:endParaRPr lang="en-US" altLang="zh-CN" sz="4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932040" y="4077072"/>
                <a:ext cx="3532657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0B050"/>
                    </a:solidFill>
                  </a:rPr>
                  <a:t>已知的极限：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77072"/>
                <a:ext cx="3532657" cy="578685"/>
              </a:xfrm>
              <a:prstGeom prst="rect">
                <a:avLst/>
              </a:prstGeom>
              <a:blipFill>
                <a:blip r:embed="rId2"/>
                <a:stretch>
                  <a:fillRect l="-3448" t="-12632" b="-1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71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5476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一个问题的时间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空间复杂度是解决该问题的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最高效的算法</a:t>
                </a:r>
                <a:r>
                  <a:rPr lang="zh-CN" altLang="en-US" dirty="0" smtClean="0"/>
                  <a:t>的时间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空间复杂度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一</a:t>
                </a:r>
                <a:r>
                  <a:rPr lang="zh-CN" altLang="en-US" dirty="0" smtClean="0"/>
                  <a:t>个问题的复杂度是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 smtClean="0"/>
                  <a:t>，包含两层含义：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rgbClr val="C00000"/>
                    </a:solidFill>
                  </a:rPr>
                  <a:t>可达性：</a:t>
                </a:r>
                <a:r>
                  <a:rPr lang="zh-CN" altLang="en-US" dirty="0" smtClean="0"/>
                  <a:t>存在一个复杂度为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 smtClean="0"/>
                  <a:t>的算法能解决该问题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下界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 smtClean="0"/>
                  <a:t>所有能解决该问题的算法复杂度为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 smtClean="0"/>
                  <a:t>，或等价地，任何复杂度为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 smtClean="0"/>
                  <a:t>的算法均不是该问题的有效算法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54760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问题复杂度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95736" y="5733256"/>
            <a:ext cx="6444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400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问题的复杂度通常很难确定</a:t>
            </a:r>
            <a:r>
              <a:rPr lang="zh-CN" altLang="en-US" sz="480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en-US" altLang="zh-CN" sz="48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0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平凡下界：算法的输入、输出规模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06338"/>
            <a:ext cx="7560840" cy="47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给一个包含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个数的数组，找出其中最大的数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找最大问题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204864"/>
            <a:ext cx="5760640" cy="432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找最大问题的复杂度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8" y="1556792"/>
            <a:ext cx="8208912" cy="995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24944"/>
            <a:ext cx="8229600" cy="8319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509120"/>
            <a:ext cx="6408712" cy="6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5"/>
          </a:xfrm>
        </p:spPr>
        <p:txBody>
          <a:bodyPr>
            <a:normAutofit/>
          </a:bodyPr>
          <a:lstStyle/>
          <a:p>
            <a:r>
              <a:rPr lang="zh-CN" altLang="en-US" sz="3000" dirty="0" smtClean="0"/>
              <a:t>以比较为基本运算</a:t>
            </a:r>
            <a:endParaRPr lang="en-US" altLang="zh-CN" sz="3000" dirty="0" smtClean="0"/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排序问题的复杂度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/>
              <p:cNvSpPr/>
              <p:nvPr/>
            </p:nvSpPr>
            <p:spPr>
              <a:xfrm>
                <a:off x="537419" y="2433856"/>
                <a:ext cx="8069161" cy="199028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109728" lvl="0">
                  <a:spcBef>
                    <a:spcPts val="400"/>
                  </a:spcBef>
                  <a:buClr>
                    <a:srgbClr val="2DA2BF"/>
                  </a:buClr>
                  <a:buSzPct val="68000"/>
                </a:pPr>
                <a:r>
                  <a:rPr lang="zh-CN" altLang="en-US" sz="4000" dirty="0">
                    <a:solidFill>
                      <a:srgbClr val="C00000"/>
                    </a:solidFill>
                  </a:rPr>
                  <a:t>定理</a:t>
                </a:r>
                <a:r>
                  <a:rPr lang="zh-CN" altLang="en-US" sz="4000" dirty="0" smtClean="0">
                    <a:solidFill>
                      <a:srgbClr val="C00000"/>
                    </a:solidFill>
                  </a:rPr>
                  <a:t>：</a:t>
                </a:r>
                <a:endParaRPr lang="en-US" altLang="zh-CN" sz="4000" dirty="0" smtClean="0">
                  <a:solidFill>
                    <a:srgbClr val="C00000"/>
                  </a:solidFill>
                </a:endParaRPr>
              </a:p>
              <a:p>
                <a:pPr marL="109728" lvl="0">
                  <a:spcBef>
                    <a:spcPts val="400"/>
                  </a:spcBef>
                  <a:buClr>
                    <a:srgbClr val="2DA2BF"/>
                  </a:buClr>
                  <a:buSzPct val="68000"/>
                </a:pPr>
                <a:r>
                  <a:rPr lang="zh-CN" altLang="en-US" sz="4000" dirty="0" smtClean="0">
                    <a:solidFill>
                      <a:srgbClr val="C00000"/>
                    </a:solidFill>
                  </a:rPr>
                  <a:t>任何</a:t>
                </a:r>
                <a:r>
                  <a:rPr lang="zh-CN" altLang="en-US" sz="4000" dirty="0">
                    <a:solidFill>
                      <a:srgbClr val="C00000"/>
                    </a:solidFill>
                  </a:rPr>
                  <a:t>基于比较的排序算法在最坏情况下需要比较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⌈</m:t>
                        </m:r>
                        <m:r>
                          <m:rPr>
                            <m:sty m:val="p"/>
                          </m:rPr>
                          <a:rPr lang="en-US" altLang="zh-CN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!⌉≈</m:t>
                    </m:r>
                    <m:r>
                      <a:rPr lang="en-US" altLang="zh-CN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en-US" sz="4000" dirty="0" smtClean="0">
                    <a:solidFill>
                      <a:srgbClr val="C00000"/>
                    </a:solidFill>
                  </a:rPr>
                  <a:t>次</a:t>
                </a:r>
                <a:endParaRPr lang="en-US" altLang="zh-CN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9" y="2433856"/>
                <a:ext cx="8069161" cy="1990288"/>
              </a:xfrm>
              <a:prstGeom prst="rect">
                <a:avLst/>
              </a:prstGeom>
              <a:blipFill>
                <a:blip r:embed="rId2"/>
                <a:stretch>
                  <a:fillRect l="-1284" t="-8869" r="-1964" b="-8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065911" y="4654376"/>
            <a:ext cx="56208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B050"/>
                </a:solidFill>
              </a:rPr>
              <a:t>归并排序、堆排序等算法渐进最优！</a:t>
            </a:r>
            <a:endParaRPr lang="en-US" altLang="zh-CN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3413</TotalTime>
  <Words>766</Words>
  <Application>Microsoft Office PowerPoint</Application>
  <PresentationFormat>全屏显示(4:3)</PresentationFormat>
  <Paragraphs>95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等线</vt:lpstr>
      <vt:lpstr>黑体</vt:lpstr>
      <vt:lpstr>华文行楷</vt:lpstr>
      <vt:lpstr>Arial</vt:lpstr>
      <vt:lpstr>Cambria Math</vt:lpstr>
      <vt:lpstr>Lucida Sans Unicode</vt:lpstr>
      <vt:lpstr>Times New Roman</vt:lpstr>
      <vt:lpstr>Verdana</vt:lpstr>
      <vt:lpstr>Wingdings 2</vt:lpstr>
      <vt:lpstr>Wingdings 3</vt:lpstr>
      <vt:lpstr>Default Theme</vt:lpstr>
      <vt:lpstr>算法设计与分析 问题复杂性</vt:lpstr>
      <vt:lpstr>人类一直在探索极限…</vt:lpstr>
      <vt:lpstr>矩阵相乘C_(n∗n)  =A_(n∗n) B_(n∗n)</vt:lpstr>
      <vt:lpstr>PowerPoint 演示文稿</vt:lpstr>
      <vt:lpstr>问题复杂度</vt:lpstr>
      <vt:lpstr>平凡下界：算法的输入、输出规模</vt:lpstr>
      <vt:lpstr>找最大问题</vt:lpstr>
      <vt:lpstr>找最大问题的复杂度</vt:lpstr>
      <vt:lpstr>排序问题的复杂度</vt:lpstr>
      <vt:lpstr>证明思路：决策树</vt:lpstr>
      <vt:lpstr>一棵冒泡排序的决策树</vt:lpstr>
      <vt:lpstr>定理证明</vt:lpstr>
      <vt:lpstr>下界证明方法：对手论证</vt:lpstr>
      <vt:lpstr>找最大最小问题</vt:lpstr>
      <vt:lpstr>找最大最小问题复杂度</vt:lpstr>
      <vt:lpstr>数的状态标记及转换</vt:lpstr>
      <vt:lpstr>信息单位：量化状态转换</vt:lpstr>
      <vt:lpstr>基于对手论证的证明思路</vt:lpstr>
      <vt:lpstr>例</vt:lpstr>
      <vt:lpstr>证明过程</vt:lpstr>
      <vt:lpstr>规约的例子</vt:lpstr>
      <vt:lpstr>转换成最小生成树问题</vt:lpstr>
      <vt:lpstr>规约</vt:lpstr>
      <vt:lpstr>通过规约确认问题复杂度下界</vt:lpstr>
      <vt:lpstr>因子分解与素数测试</vt:lpstr>
      <vt:lpstr>元素唯一性问题</vt:lpstr>
      <vt:lpstr>最邻近点对：</vt:lpstr>
      <vt:lpstr>课后作业（提交时间：10月22日）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计算机问题求解 II</dc:title>
  <dc:creator>ChenDaoxu</dc:creator>
  <cp:lastModifiedBy>TB</cp:lastModifiedBy>
  <cp:revision>461</cp:revision>
  <dcterms:created xsi:type="dcterms:W3CDTF">2017-02-17T03:54:07Z</dcterms:created>
  <dcterms:modified xsi:type="dcterms:W3CDTF">2021-10-14T17:43:12Z</dcterms:modified>
</cp:coreProperties>
</file>